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nton" panose="020B0604020202020204" charset="0"/>
      <p:regular r:id="rId12"/>
    </p:embeddedFont>
    <p:embeddedFont>
      <p:font typeface="Big Shoulders Display Bold" panose="020B0604020202020204" charset="0"/>
      <p:regular r:id="rId13"/>
    </p:embeddedFont>
    <p:embeddedFont>
      <p:font typeface="Bookman Old Style" panose="0205060405050502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dole" panose="020B0604020202020204" charset="0"/>
      <p:regular r:id="rId22"/>
    </p:embeddedFont>
    <p:embeddedFont>
      <p:font typeface="HK Grotesk Light" panose="020B0604020202020204" charset="0"/>
      <p:regular r:id="rId23"/>
    </p:embeddedFont>
    <p:embeddedFont>
      <p:font typeface="HK Grotesk Light Bold" panose="020B0604020202020204" charset="0"/>
      <p:regular r:id="rId24"/>
    </p:embeddedFont>
    <p:embeddedFont>
      <p:font typeface="HK Grotesk Medium" panose="020B0604020202020204" charset="0"/>
      <p:regular r:id="rId25"/>
    </p:embeddedFont>
    <p:embeddedFont>
      <p:font typeface="HK Grotesk Medium Bold" panose="020B0604020202020204" charset="0"/>
      <p:regular r:id="rId26"/>
    </p:embeddedFont>
    <p:embeddedFont>
      <p:font typeface="HK Grotesk Medium Bold Italics" panose="020B0604020202020204" charset="0"/>
      <p:regular r:id="rId27"/>
    </p:embeddedFont>
    <p:embeddedFont>
      <p:font typeface="League Spartan" panose="020B0604020202020204" charset="0"/>
      <p:regular r:id="rId28"/>
    </p:embeddedFont>
    <p:embeddedFont>
      <p:font typeface="Open Sans" panose="020B0604020202020204" charset="0"/>
      <p:regular r:id="rId29"/>
    </p:embeddedFont>
    <p:embeddedFont>
      <p:font typeface="Open Sans Extra Bold" panose="020B0604020202020204" charset="0"/>
      <p:regular r:id="rId30"/>
    </p:embeddedFont>
    <p:embeddedFont>
      <p:font typeface="Open Sans Light" panose="020B0604020202020204" charset="0"/>
      <p:regular r:id="rId31"/>
    </p:embeddedFont>
    <p:embeddedFont>
      <p:font typeface="Open Sans Light Bold" panose="020B0604020202020204" charset="0"/>
      <p:regular r:id="rId32"/>
    </p:embeddedFont>
    <p:embeddedFont>
      <p:font typeface="Telegraf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6000"/>
          </a:blip>
          <a:srcRect l="11239" r="11239"/>
          <a:stretch>
            <a:fillRect/>
          </a:stretch>
        </p:blipFill>
        <p:spPr>
          <a:xfrm>
            <a:off x="9013259" y="585863"/>
            <a:ext cx="9321302" cy="1062252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6801"/>
            <a:ext cx="12423266" cy="11325994"/>
            <a:chOff x="8717" y="7780866"/>
            <a:chExt cx="16564354" cy="14013496"/>
          </a:xfrm>
        </p:grpSpPr>
        <p:sp>
          <p:nvSpPr>
            <p:cNvPr id="4" name="AutoShape 4"/>
            <p:cNvSpPr/>
            <p:nvPr/>
          </p:nvSpPr>
          <p:spPr>
            <a:xfrm>
              <a:off x="8717" y="8058482"/>
              <a:ext cx="14849230" cy="13581952"/>
            </a:xfrm>
            <a:prstGeom prst="rect">
              <a:avLst/>
            </a:prstGeom>
            <a:solidFill>
              <a:srgbClr val="28407E"/>
            </a:solidFill>
          </p:spPr>
          <p:txBody>
            <a:bodyPr/>
            <a:lstStyle/>
            <a:p>
              <a:endParaRPr lang="en-SZ" dirty="0"/>
            </a:p>
          </p:txBody>
        </p:sp>
        <p:sp>
          <p:nvSpPr>
            <p:cNvPr id="5" name="AutoShape 5"/>
            <p:cNvSpPr/>
            <p:nvPr/>
          </p:nvSpPr>
          <p:spPr>
            <a:xfrm rot="20941512">
              <a:off x="11830221" y="8334111"/>
              <a:ext cx="4469376" cy="13030694"/>
            </a:xfrm>
            <a:prstGeom prst="rect">
              <a:avLst/>
            </a:prstGeom>
            <a:solidFill>
              <a:srgbClr val="28407E"/>
            </a:solidFill>
          </p:spPr>
          <p:txBody>
            <a:bodyPr/>
            <a:lstStyle/>
            <a:p>
              <a:endParaRPr lang="en-SZ" dirty="0"/>
            </a:p>
          </p:txBody>
        </p:sp>
        <p:sp>
          <p:nvSpPr>
            <p:cNvPr id="6" name="AutoShape 6"/>
            <p:cNvSpPr/>
            <p:nvPr/>
          </p:nvSpPr>
          <p:spPr>
            <a:xfrm rot="20963921">
              <a:off x="16170882" y="7780866"/>
              <a:ext cx="402189" cy="14013496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SZ" dirty="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992" y="471252"/>
            <a:ext cx="8157735" cy="258975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85967" y="6471063"/>
            <a:ext cx="9659354" cy="2622427"/>
            <a:chOff x="0" y="0"/>
            <a:chExt cx="12879139" cy="349656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7150"/>
              <a:ext cx="12879139" cy="2465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en-US" sz="6500" spc="162" dirty="0">
                  <a:solidFill>
                    <a:srgbClr val="FFFFFF"/>
                  </a:solidFill>
                  <a:latin typeface="League Spartan"/>
                </a:rPr>
                <a:t>WELCOMING 1ST YEARS TO THE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757429"/>
              <a:ext cx="12874174" cy="73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198">
                  <a:solidFill>
                    <a:srgbClr val="E6DCCA"/>
                  </a:solidFill>
                  <a:latin typeface="Gidole"/>
                </a:rPr>
                <a:t>First-Year Orientation Program 2021/2022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113655" y="3796051"/>
            <a:ext cx="11136923" cy="180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8140D"/>
                </a:solidFill>
                <a:latin typeface="Anton"/>
              </a:rPr>
              <a:t>C</a:t>
            </a:r>
            <a:r>
              <a:rPr lang="en-US" sz="5199" dirty="0">
                <a:solidFill>
                  <a:srgbClr val="FFFFFF"/>
                </a:solidFill>
                <a:latin typeface="Anton"/>
              </a:rPr>
              <a:t>ounselling, </a:t>
            </a:r>
            <a:r>
              <a:rPr lang="en-US" sz="5199" dirty="0">
                <a:solidFill>
                  <a:srgbClr val="F4E948"/>
                </a:solidFill>
                <a:latin typeface="Anton"/>
              </a:rPr>
              <a:t>C</a:t>
            </a:r>
            <a:r>
              <a:rPr lang="en-US" sz="5199" dirty="0">
                <a:solidFill>
                  <a:srgbClr val="FFFFFF"/>
                </a:solidFill>
                <a:latin typeface="Anton"/>
              </a:rPr>
              <a:t>areer &amp; </a:t>
            </a:r>
            <a:r>
              <a:rPr lang="en-US" sz="5199" dirty="0">
                <a:solidFill>
                  <a:srgbClr val="008037"/>
                </a:solidFill>
                <a:latin typeface="Anton"/>
              </a:rPr>
              <a:t>D</a:t>
            </a:r>
            <a:r>
              <a:rPr lang="en-US" sz="5199" dirty="0">
                <a:solidFill>
                  <a:srgbClr val="FFFFFF"/>
                </a:solidFill>
                <a:latin typeface="Anton"/>
              </a:rPr>
              <a:t>evelopment </a:t>
            </a:r>
            <a:r>
              <a:rPr lang="en-US" sz="5199" dirty="0">
                <a:solidFill>
                  <a:srgbClr val="0A26BF"/>
                </a:solidFill>
                <a:latin typeface="Anton"/>
              </a:rPr>
              <a:t>U</a:t>
            </a:r>
            <a:r>
              <a:rPr lang="en-US" sz="5199" dirty="0">
                <a:solidFill>
                  <a:srgbClr val="FFFFFF"/>
                </a:solidFill>
                <a:latin typeface="Anton"/>
              </a:rPr>
              <a:t>nit (CCDU)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2701B-57AB-4584-9023-BE5C7672996F}"/>
              </a:ext>
            </a:extLst>
          </p:cNvPr>
          <p:cNvSpPr/>
          <p:nvPr/>
        </p:nvSpPr>
        <p:spPr>
          <a:xfrm>
            <a:off x="0" y="10654032"/>
            <a:ext cx="13268654" cy="554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41012"/>
            <a:ext cx="18288000" cy="7245988"/>
            <a:chOff x="0" y="0"/>
            <a:chExt cx="24384000" cy="96613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326" b="4326"/>
            <a:stretch>
              <a:fillRect/>
            </a:stretch>
          </p:blipFill>
          <p:spPr>
            <a:xfrm>
              <a:off x="0" y="0"/>
              <a:ext cx="24384000" cy="966131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35891" y="243694"/>
            <a:ext cx="16823409" cy="3257550"/>
            <a:chOff x="0" y="0"/>
            <a:chExt cx="22431212" cy="4343400"/>
          </a:xfrm>
        </p:grpSpPr>
        <p:sp>
          <p:nvSpPr>
            <p:cNvPr id="5" name="TextBox 5"/>
            <p:cNvSpPr txBox="1"/>
            <p:nvPr/>
          </p:nvSpPr>
          <p:spPr>
            <a:xfrm>
              <a:off x="0" y="-85725"/>
              <a:ext cx="22431212" cy="331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 dirty="0">
                  <a:solidFill>
                    <a:schemeClr val="bg1"/>
                  </a:solidFill>
                  <a:latin typeface="Telegraf Bold"/>
                </a:rPr>
                <a:t>Remember To Protect Yourself and Others from Coronavirus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76650"/>
              <a:ext cx="20524565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596" b="4596"/>
          <a:stretch>
            <a:fillRect/>
          </a:stretch>
        </p:blipFill>
        <p:spPr>
          <a:xfrm>
            <a:off x="11845012" y="-111512"/>
            <a:ext cx="3269285" cy="395835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941985" y="3846844"/>
            <a:ext cx="3457527" cy="3291765"/>
          </a:xfrm>
          <a:prstGeom prst="rect">
            <a:avLst/>
          </a:prstGeom>
          <a:solidFill>
            <a:srgbClr val="BCC0BE"/>
          </a:solidFill>
        </p:spPr>
      </p:sp>
      <p:sp>
        <p:nvSpPr>
          <p:cNvPr id="4" name="AutoShape 4"/>
          <p:cNvSpPr/>
          <p:nvPr/>
        </p:nvSpPr>
        <p:spPr>
          <a:xfrm>
            <a:off x="9876417" y="7073017"/>
            <a:ext cx="2183240" cy="3357356"/>
          </a:xfrm>
          <a:prstGeom prst="rect">
            <a:avLst/>
          </a:prstGeom>
          <a:solidFill>
            <a:srgbClr val="1E1D2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7862" r="17862"/>
          <a:stretch>
            <a:fillRect/>
          </a:stretch>
        </p:blipFill>
        <p:spPr>
          <a:xfrm>
            <a:off x="11940594" y="3846844"/>
            <a:ext cx="3173703" cy="6583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9240" r="19240"/>
          <a:stretch>
            <a:fillRect/>
          </a:stretch>
        </p:blipFill>
        <p:spPr>
          <a:xfrm>
            <a:off x="15114297" y="-111512"/>
            <a:ext cx="3285215" cy="395835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0" y="7073017"/>
            <a:ext cx="6821584" cy="3213983"/>
          </a:xfrm>
          <a:prstGeom prst="rect">
            <a:avLst/>
          </a:prstGeom>
          <a:solidFill>
            <a:srgbClr val="F6F6F6">
              <a:alpha val="65882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305" r="13305"/>
          <a:stretch>
            <a:fillRect/>
          </a:stretch>
        </p:blipFill>
        <p:spPr>
          <a:xfrm>
            <a:off x="15114297" y="7073017"/>
            <a:ext cx="3285215" cy="3357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16872" r="16872"/>
          <a:stretch>
            <a:fillRect/>
          </a:stretch>
        </p:blipFill>
        <p:spPr>
          <a:xfrm>
            <a:off x="6821584" y="6961504"/>
            <a:ext cx="3064358" cy="34688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l="32361" r="14823"/>
          <a:stretch>
            <a:fillRect/>
          </a:stretch>
        </p:blipFill>
        <p:spPr>
          <a:xfrm>
            <a:off x="6821584" y="0"/>
            <a:ext cx="5119010" cy="71845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 t="14231" b="16866"/>
          <a:stretch>
            <a:fillRect/>
          </a:stretch>
        </p:blipFill>
        <p:spPr>
          <a:xfrm>
            <a:off x="15114297" y="3193649"/>
            <a:ext cx="3285215" cy="459815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15462" y="3669043"/>
            <a:ext cx="4802562" cy="638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19"/>
              </a:lnSpc>
              <a:spcBef>
                <a:spcPts val="3914"/>
              </a:spcBef>
            </a:pPr>
            <a:r>
              <a:rPr lang="en-US" sz="3599" dirty="0">
                <a:solidFill>
                  <a:srgbClr val="191769"/>
                </a:solidFill>
                <a:latin typeface="HK Grotesk Medium"/>
              </a:rPr>
              <a:t> CCDU UNDER LENS</a:t>
            </a:r>
            <a:r>
              <a:rPr lang="en-US" sz="3043" dirty="0">
                <a:solidFill>
                  <a:srgbClr val="191769"/>
                </a:solidFill>
                <a:latin typeface="HK Grotesk Medium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39138" y="0"/>
            <a:ext cx="11572110" cy="5143500"/>
          </a:xfrm>
          <a:prstGeom prst="rect">
            <a:avLst/>
          </a:prstGeom>
          <a:solidFill>
            <a:srgbClr val="E1E1E1">
              <a:alpha val="23922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0" y="3015687"/>
            <a:ext cx="18039617" cy="6861738"/>
            <a:chOff x="0" y="0"/>
            <a:chExt cx="6102290" cy="23211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02290" cy="2321131"/>
            </a:xfrm>
            <a:custGeom>
              <a:avLst/>
              <a:gdLst/>
              <a:ahLst/>
              <a:cxnLst/>
              <a:rect l="l" t="t" r="r" b="b"/>
              <a:pathLst>
                <a:path w="6102290" h="2321131">
                  <a:moveTo>
                    <a:pt x="0" y="0"/>
                  </a:moveTo>
                  <a:lnTo>
                    <a:pt x="6102290" y="0"/>
                  </a:lnTo>
                  <a:lnTo>
                    <a:pt x="6102290" y="2321131"/>
                  </a:lnTo>
                  <a:lnTo>
                    <a:pt x="0" y="2321131"/>
                  </a:lnTo>
                  <a:close/>
                </a:path>
              </a:pathLst>
            </a:custGeom>
            <a:solidFill>
              <a:srgbClr val="346BC8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2039" y="366346"/>
            <a:ext cx="17194999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8000">
                <a:solidFill>
                  <a:srgbClr val="184ADF"/>
                </a:solidFill>
                <a:latin typeface="Anton"/>
              </a:rPr>
              <a:t>THE VISION, MISSION AND VALUES OF THE CCDU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2347" y="4833802"/>
            <a:ext cx="3964220" cy="3581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7"/>
              </a:lnSpc>
            </a:pPr>
            <a:r>
              <a:rPr lang="en-US" sz="3383">
                <a:solidFill>
                  <a:srgbClr val="FFFFFF"/>
                </a:solidFill>
                <a:latin typeface="Open Sans Light Bold"/>
              </a:rPr>
              <a:t>The leading Centre for Students Counselling, Career &amp; Development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2039" y="3033346"/>
            <a:ext cx="3715231" cy="168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43"/>
              </a:lnSpc>
            </a:pPr>
            <a:r>
              <a:rPr lang="en-US" sz="12543">
                <a:solidFill>
                  <a:srgbClr val="FFFFFF"/>
                </a:solidFill>
                <a:latin typeface="Big Shoulders Display Bold"/>
              </a:rPr>
              <a:t>VISION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72274" y="3039133"/>
            <a:ext cx="4874528" cy="1670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05"/>
              </a:lnSpc>
            </a:pPr>
            <a:r>
              <a:rPr lang="en-US" sz="12505">
                <a:solidFill>
                  <a:srgbClr val="FFFFFF"/>
                </a:solidFill>
                <a:latin typeface="Big Shoulders Display Bold"/>
              </a:rPr>
              <a:t>MISSION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23589" y="3043839"/>
            <a:ext cx="4143555" cy="1670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05"/>
              </a:lnSpc>
            </a:pPr>
            <a:r>
              <a:rPr lang="en-US" sz="12505">
                <a:solidFill>
                  <a:srgbClr val="FFFFFF"/>
                </a:solidFill>
                <a:latin typeface="Big Shoulders Display Bold"/>
              </a:rPr>
              <a:t>VALUES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05422" y="4833802"/>
            <a:ext cx="5028773" cy="411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1"/>
              </a:lnSpc>
            </a:pPr>
            <a:r>
              <a:rPr lang="en-US" sz="3372">
                <a:solidFill>
                  <a:srgbClr val="FFFFFF"/>
                </a:solidFill>
                <a:latin typeface="Open Sans Light Bold"/>
              </a:rPr>
              <a:t>To be responsive to diverse students psychosocial needs, through advancement and development of personal, academic and career goals.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42438" y="5144798"/>
            <a:ext cx="3705857" cy="296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 Bold"/>
              </a:rPr>
              <a:t>-Integrity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 Bold"/>
              </a:rPr>
              <a:t>-Professionalism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Open Sans Light Bold"/>
              </a:rPr>
              <a:t>-Accountability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 Bold"/>
              </a:rPr>
              <a:t>-Confidentiality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 Bold"/>
              </a:rPr>
              <a:t>-Respect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6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5400000">
            <a:off x="11735883" y="4434970"/>
            <a:ext cx="9650469" cy="205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6300" spc="315">
                <a:solidFill>
                  <a:srgbClr val="1C2529"/>
                </a:solidFill>
                <a:latin typeface="League Spartan"/>
              </a:rPr>
              <a:t>INTRODUCTION OF STAFF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49315" y="263883"/>
            <a:ext cx="4438650" cy="9883067"/>
            <a:chOff x="0" y="0"/>
            <a:chExt cx="5918200" cy="141376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5918200" cy="1413764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9174" r="9174"/>
            <a:stretch>
              <a:fillRect/>
            </a:stretch>
          </p:blipFill>
          <p:spPr>
            <a:xfrm>
              <a:off x="192016" y="175061"/>
              <a:ext cx="5534169" cy="5695077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588295" y="12806904"/>
              <a:ext cx="4741609" cy="732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88295" y="6534119"/>
              <a:ext cx="4741609" cy="2730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5"/>
                </a:lnSpc>
              </a:pPr>
              <a:r>
                <a:rPr lang="en-US" sz="2400" spc="214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B</a:t>
              </a:r>
              <a:r>
                <a:rPr lang="en-US" sz="2400" spc="78" dirty="0">
                  <a:solidFill>
                    <a:srgbClr val="000000"/>
                  </a:solidFill>
                  <a:latin typeface="Bookman Old Style" panose="02050604050505020204" pitchFamily="18" charset="0"/>
                </a:rPr>
                <a:t>ased at Luyengo Campus, Snr. Assistant Dean of Students Affairs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73770" y="263883"/>
            <a:ext cx="4438650" cy="9883067"/>
            <a:chOff x="0" y="0"/>
            <a:chExt cx="5918200" cy="14531341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5918200" cy="14531341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t="7881" b="27415"/>
            <a:stretch>
              <a:fillRect/>
            </a:stretch>
          </p:blipFill>
          <p:spPr>
            <a:xfrm>
              <a:off x="192016" y="175061"/>
              <a:ext cx="5534169" cy="5695077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588295" y="13177424"/>
              <a:ext cx="4741609" cy="782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9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88295" y="6570628"/>
              <a:ext cx="4741609" cy="2986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9"/>
                </a:lnSpc>
              </a:pPr>
              <a:r>
                <a:rPr lang="en-US" sz="2400" spc="233" dirty="0">
                  <a:solidFill>
                    <a:srgbClr val="2B1511"/>
                  </a:solidFill>
                  <a:latin typeface="Bookman Old Style" panose="02050604050505020204" pitchFamily="18" charset="0"/>
                </a:rPr>
                <a:t>B</a:t>
              </a:r>
              <a:r>
                <a:rPr lang="en-US" sz="2400" spc="97" dirty="0">
                  <a:solidFill>
                    <a:srgbClr val="2B1511"/>
                  </a:solidFill>
                  <a:latin typeface="Bookman Old Style" panose="02050604050505020204" pitchFamily="18" charset="0"/>
                </a:rPr>
                <a:t>ased at Kwaluseni Campus, Assistant Dean of Students Affairs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428879" y="9344213"/>
            <a:ext cx="3728430" cy="678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HK Grotesk Medium"/>
              </a:rPr>
              <a:t>Mr. B. Kunene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6344" y="9248140"/>
            <a:ext cx="5544592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HK Grotesk Medium"/>
              </a:rPr>
              <a:t>Mrs. T Mamba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47282" y="2495979"/>
            <a:ext cx="3272341" cy="964776"/>
            <a:chOff x="0" y="0"/>
            <a:chExt cx="4363122" cy="12863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4363122" cy="47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20"/>
                </a:lnSpc>
              </a:pPr>
              <a:r>
                <a:rPr lang="en-US" sz="2246">
                  <a:solidFill>
                    <a:srgbClr val="000000"/>
                  </a:solidFill>
                  <a:latin typeface="HK Grotesk Medium Bold"/>
                </a:rPr>
                <a:t>LUYENGO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18548"/>
              <a:ext cx="4363122" cy="567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4"/>
                </a:lnSpc>
              </a:pPr>
              <a:r>
                <a:rPr lang="en-US" sz="2546" dirty="0">
                  <a:solidFill>
                    <a:srgbClr val="000000"/>
                  </a:solidFill>
                  <a:latin typeface="HK Grotesk Light Bold"/>
                </a:rPr>
                <a:t>Student Union Building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1908" y="2040184"/>
            <a:ext cx="4401584" cy="28411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20769" y="5981499"/>
            <a:ext cx="3797136" cy="3103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14176" y="1840130"/>
            <a:ext cx="4045124" cy="32412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76940" y="5823378"/>
            <a:ext cx="4262691" cy="37211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41614" y="4422072"/>
            <a:ext cx="611336" cy="4182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76943" y="8088817"/>
            <a:ext cx="711509" cy="4867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24602" y="8088817"/>
            <a:ext cx="689887" cy="4719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2946" y="4665467"/>
            <a:ext cx="631012" cy="43171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346379" y="419100"/>
            <a:ext cx="1159524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184ADF"/>
                </a:solidFill>
                <a:latin typeface="Anton"/>
              </a:rPr>
              <a:t>CCDU Location and Contacts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59195" y="6528336"/>
            <a:ext cx="4561574" cy="1110697"/>
            <a:chOff x="0" y="0"/>
            <a:chExt cx="6082099" cy="148093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6082099" cy="579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78"/>
                </a:lnSpc>
              </a:pPr>
              <a:r>
                <a:rPr lang="en-US" sz="2752">
                  <a:solidFill>
                    <a:srgbClr val="000000"/>
                  </a:solidFill>
                  <a:latin typeface="HK Grotesk Medium Bold"/>
                </a:rPr>
                <a:t>MBABANE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15740"/>
              <a:ext cx="6082099" cy="665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3"/>
                </a:lnSpc>
              </a:pPr>
              <a:r>
                <a:rPr lang="en-US" sz="2952" dirty="0">
                  <a:solidFill>
                    <a:srgbClr val="000000"/>
                  </a:solidFill>
                  <a:latin typeface="HK Grotesk Light"/>
                </a:rPr>
                <a:t>A</a:t>
              </a:r>
              <a:r>
                <a:rPr lang="en-US" sz="2952" dirty="0">
                  <a:solidFill>
                    <a:srgbClr val="000000"/>
                  </a:solidFill>
                  <a:latin typeface="HK Grotesk Light Bold"/>
                </a:rPr>
                <a:t>ssistant DSA's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2558" y="1695657"/>
            <a:ext cx="4755309" cy="2607149"/>
            <a:chOff x="0" y="0"/>
            <a:chExt cx="6340411" cy="347619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6340411" cy="577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8"/>
                </a:lnSpc>
              </a:pPr>
              <a:r>
                <a:rPr lang="en-US" sz="2745">
                  <a:solidFill>
                    <a:srgbClr val="000000"/>
                  </a:solidFill>
                  <a:latin typeface="HK Grotesk Medium Bold"/>
                </a:rPr>
                <a:t>KWALUSENI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23009"/>
              <a:ext cx="6340411" cy="2653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83"/>
                </a:lnSpc>
              </a:pPr>
              <a:r>
                <a:rPr lang="en-US" sz="2845" dirty="0">
                  <a:solidFill>
                    <a:srgbClr val="000000"/>
                  </a:solidFill>
                  <a:latin typeface="HK Grotesk Light"/>
                </a:rPr>
                <a:t>L</a:t>
              </a:r>
              <a:r>
                <a:rPr lang="en-US" sz="2845" dirty="0">
                  <a:solidFill>
                    <a:srgbClr val="000000"/>
                  </a:solidFill>
                  <a:latin typeface="HK Grotesk Light Bold"/>
                </a:rPr>
                <a:t>omawa Residence Hall East corner entrance, Adjacent Faculty of Science Engineering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54852" y="6269832"/>
            <a:ext cx="3440718" cy="446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HK Grotesk Medium Bold"/>
              </a:rPr>
              <a:t>IDE KWALUSENI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24602" y="6818608"/>
            <a:ext cx="4213913" cy="97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5"/>
              </a:lnSpc>
            </a:pPr>
            <a:r>
              <a:rPr lang="en-US" sz="2796" b="1" dirty="0">
                <a:solidFill>
                  <a:srgbClr val="000000"/>
                </a:solidFill>
                <a:latin typeface="HK Grotesk Light" panose="020B0604020202020204" charset="0"/>
              </a:rPr>
              <a:t>See Students Support </a:t>
            </a:r>
          </a:p>
          <a:p>
            <a:pPr>
              <a:lnSpc>
                <a:spcPts val="3915"/>
              </a:lnSpc>
            </a:pPr>
            <a:r>
              <a:rPr lang="en-US" sz="2796" b="1" dirty="0">
                <a:solidFill>
                  <a:srgbClr val="000000"/>
                </a:solidFill>
                <a:latin typeface="HK Grotesk Light" panose="020B0604020202020204" charset="0"/>
              </a:rPr>
              <a:t>Services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58266" y="4516795"/>
            <a:ext cx="20838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46BC8"/>
                </a:solidFill>
                <a:latin typeface="Open Sans Light"/>
              </a:rPr>
              <a:t>2017 0143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78182" y="4259938"/>
            <a:ext cx="20838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46BC8"/>
                </a:solidFill>
                <a:latin typeface="Open Sans Light"/>
              </a:rPr>
              <a:t>2527 0599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3958" y="7995218"/>
            <a:ext cx="20838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46BC8"/>
                </a:solidFill>
                <a:latin typeface="Open Sans Light"/>
              </a:rPr>
              <a:t>2407 0717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33061" y="8019528"/>
            <a:ext cx="284729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346BC8"/>
                </a:solidFill>
                <a:latin typeface="Open Sans Light"/>
              </a:rPr>
              <a:t>2517 0275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062610" y="5030510"/>
            <a:ext cx="511433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Email:</a:t>
            </a:r>
            <a:r>
              <a:rPr lang="en-US" sz="3399">
                <a:solidFill>
                  <a:srgbClr val="346BC8"/>
                </a:solidFill>
                <a:latin typeface="Open Sans Light"/>
              </a:rPr>
              <a:t> tmamba@uniswa.sz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16369" y="5242988"/>
            <a:ext cx="529441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Emaill:</a:t>
            </a:r>
            <a:r>
              <a:rPr lang="en-US" sz="3399">
                <a:solidFill>
                  <a:srgbClr val="346BC8"/>
                </a:solidFill>
                <a:latin typeface="Open Sans Light"/>
              </a:rPr>
              <a:t> bkunene@uniswa.sz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402819" y="8725227"/>
            <a:ext cx="596126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Email:</a:t>
            </a:r>
            <a:r>
              <a:rPr lang="en-US" sz="3399" dirty="0">
                <a:solidFill>
                  <a:srgbClr val="346BC8"/>
                </a:solidFill>
                <a:latin typeface="Open Sans Light"/>
              </a:rPr>
              <a:t> nmabuza@uniswa.sz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2615" y="8761648"/>
            <a:ext cx="508203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Email:</a:t>
            </a:r>
            <a:r>
              <a:rPr lang="en-US" sz="3399">
                <a:solidFill>
                  <a:srgbClr val="346BC8"/>
                </a:solidFill>
                <a:latin typeface="Open Sans Light"/>
              </a:rPr>
              <a:t> hmaziya@uniswa.sz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73632" y="9309391"/>
            <a:ext cx="12024109" cy="76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3"/>
              </a:lnSpc>
            </a:pPr>
            <a:r>
              <a:rPr lang="en-US" sz="4488">
                <a:solidFill>
                  <a:srgbClr val="000000"/>
                </a:solidFill>
                <a:latin typeface="Open Sans Light Bold"/>
              </a:rPr>
              <a:t>Central Email: </a:t>
            </a:r>
            <a:r>
              <a:rPr lang="en-US" sz="4488">
                <a:solidFill>
                  <a:srgbClr val="6382F4"/>
                </a:solidFill>
                <a:latin typeface="Open Sans Light Bold"/>
              </a:rPr>
              <a:t>counselling@uniswa.sz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74362" y="-626452"/>
            <a:ext cx="15824554" cy="2805278"/>
            <a:chOff x="0" y="0"/>
            <a:chExt cx="21099405" cy="3740371"/>
          </a:xfrm>
        </p:grpSpPr>
        <p:sp>
          <p:nvSpPr>
            <p:cNvPr id="3" name="TextBox 3"/>
            <p:cNvSpPr txBox="1"/>
            <p:nvPr/>
          </p:nvSpPr>
          <p:spPr>
            <a:xfrm>
              <a:off x="0" y="1160297"/>
              <a:ext cx="21099405" cy="148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80"/>
                </a:lnSpc>
              </a:pPr>
              <a:r>
                <a:rPr lang="en-US" sz="7400">
                  <a:solidFill>
                    <a:srgbClr val="184ADF"/>
                  </a:solidFill>
                  <a:latin typeface="Anton"/>
                </a:rPr>
                <a:t>What Services Does CCDU Offer?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99405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15226"/>
              <a:ext cx="2109940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90405">
            <a:off x="-1790008" y="4056621"/>
            <a:ext cx="10724029" cy="1072402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E1E1">
                <a:alpha val="2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91377" y="0"/>
            <a:ext cx="3865830" cy="223515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8231" y="3049997"/>
            <a:ext cx="7844158" cy="598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9"/>
              </a:lnSpc>
              <a:spcBef>
                <a:spcPct val="0"/>
              </a:spcBef>
            </a:pPr>
            <a:r>
              <a:rPr lang="en-US" sz="3385">
                <a:solidFill>
                  <a:srgbClr val="346BC8"/>
                </a:solidFill>
                <a:latin typeface="HK Grotesk Medium"/>
              </a:rPr>
              <a:t>Counselling And Psychological Services</a:t>
            </a:r>
          </a:p>
          <a:p>
            <a:pPr algn="ctr">
              <a:lnSpc>
                <a:spcPts val="4739"/>
              </a:lnSpc>
              <a:spcBef>
                <a:spcPct val="0"/>
              </a:spcBef>
            </a:pPr>
            <a:endParaRPr lang="en-US" sz="3385">
              <a:solidFill>
                <a:srgbClr val="346BC8"/>
              </a:solidFill>
              <a:latin typeface="HK Grotesk Medium"/>
            </a:endParaRPr>
          </a:p>
          <a:p>
            <a:pPr marL="730929" lvl="1" indent="-365465">
              <a:lnSpc>
                <a:spcPts val="4739"/>
              </a:lnSpc>
              <a:spcBef>
                <a:spcPct val="0"/>
              </a:spcBef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Psychosocial support</a:t>
            </a:r>
          </a:p>
          <a:p>
            <a:pPr marL="730929" lvl="1" indent="-365465">
              <a:lnSpc>
                <a:spcPts val="4739"/>
              </a:lnSpc>
              <a:spcBef>
                <a:spcPct val="0"/>
              </a:spcBef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Counselling</a:t>
            </a:r>
          </a:p>
          <a:p>
            <a:pPr marL="730929" lvl="1" indent="-365465">
              <a:lnSpc>
                <a:spcPts val="4739"/>
              </a:lnSpc>
              <a:spcBef>
                <a:spcPct val="0"/>
              </a:spcBef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Guidance</a:t>
            </a:r>
          </a:p>
          <a:p>
            <a:pPr marL="730929" lvl="1" indent="-365465">
              <a:lnSpc>
                <a:spcPts val="4739"/>
              </a:lnSpc>
              <a:spcBef>
                <a:spcPct val="0"/>
              </a:spcBef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Referrals</a:t>
            </a:r>
          </a:p>
          <a:p>
            <a:pPr marL="730929" lvl="1" indent="-365465">
              <a:lnSpc>
                <a:spcPts val="4739"/>
              </a:lnSpc>
              <a:spcBef>
                <a:spcPct val="0"/>
              </a:spcBef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Prospective student consultations</a:t>
            </a:r>
          </a:p>
          <a:p>
            <a:pPr marL="730929" lvl="1" indent="-365465">
              <a:lnSpc>
                <a:spcPts val="4739"/>
              </a:lnSpc>
              <a:spcBef>
                <a:spcPct val="0"/>
              </a:spcBef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Personal guidance and development</a:t>
            </a:r>
          </a:p>
          <a:p>
            <a:pPr>
              <a:lnSpc>
                <a:spcPts val="4739"/>
              </a:lnSpc>
              <a:spcBef>
                <a:spcPct val="0"/>
              </a:spcBef>
            </a:pPr>
            <a:endParaRPr lang="en-US" sz="3385">
              <a:solidFill>
                <a:srgbClr val="000000"/>
              </a:solidFill>
              <a:latin typeface="HK Grotesk Medium"/>
            </a:endParaRPr>
          </a:p>
          <a:p>
            <a:pPr algn="ctr">
              <a:lnSpc>
                <a:spcPts val="4739"/>
              </a:lnSpc>
              <a:spcBef>
                <a:spcPct val="0"/>
              </a:spcBef>
            </a:pPr>
            <a:endParaRPr lang="en-US" sz="3385">
              <a:solidFill>
                <a:srgbClr val="000000"/>
              </a:solidFill>
              <a:latin typeface="HK Grotesk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57324" y="3049997"/>
            <a:ext cx="7641592" cy="598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9"/>
              </a:lnSpc>
              <a:spcBef>
                <a:spcPct val="0"/>
              </a:spcBef>
            </a:pPr>
            <a:r>
              <a:rPr lang="en-US" sz="3385">
                <a:solidFill>
                  <a:srgbClr val="346BC8"/>
                </a:solidFill>
                <a:latin typeface="HK Grotesk Medium"/>
              </a:rPr>
              <a:t>Academic Enhancement</a:t>
            </a:r>
          </a:p>
          <a:p>
            <a:pPr algn="ctr">
              <a:lnSpc>
                <a:spcPts val="4739"/>
              </a:lnSpc>
              <a:spcBef>
                <a:spcPct val="0"/>
              </a:spcBef>
            </a:pPr>
            <a:endParaRPr lang="en-US" sz="3385">
              <a:solidFill>
                <a:srgbClr val="346BC8"/>
              </a:solidFill>
              <a:latin typeface="HK Grotesk Medium"/>
            </a:endParaRP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Study skills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Orientation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Academic counselling and guidance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Mentorship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Testimonials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Examination/test taking coping skills training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000000"/>
                </a:solidFill>
                <a:latin typeface="HK Grotesk Medium"/>
              </a:rPr>
              <a:t>Career assessment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93401" y="1750201"/>
            <a:ext cx="1329797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Open Sans"/>
              </a:rPr>
              <a:t>Counselling servies are provided at campus level: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4748" y="6503748"/>
            <a:ext cx="2754552" cy="27545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473"/>
          <a:stretch>
            <a:fillRect/>
          </a:stretch>
        </p:blipFill>
        <p:spPr>
          <a:xfrm>
            <a:off x="595848" y="2538164"/>
            <a:ext cx="1842661" cy="5342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473"/>
          <a:stretch>
            <a:fillRect/>
          </a:stretch>
        </p:blipFill>
        <p:spPr>
          <a:xfrm>
            <a:off x="15416639" y="2685851"/>
            <a:ext cx="1842661" cy="53428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78022" y="4056102"/>
            <a:ext cx="6665978" cy="478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2B1511"/>
                </a:solidFill>
                <a:latin typeface="HK Grotesk Medium"/>
              </a:rPr>
              <a:t>Peer Counsellors &amp; Educators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2B1511"/>
                </a:solidFill>
                <a:latin typeface="HK Grotesk Medium"/>
              </a:rPr>
              <a:t>Lectures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2B1511"/>
                </a:solidFill>
                <a:latin typeface="HK Grotesk Medium"/>
              </a:rPr>
              <a:t>Staff- Academic &amp; Non-Academic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2B1511"/>
                </a:solidFill>
                <a:latin typeface="HK Grotesk Medium"/>
              </a:rPr>
              <a:t>Mentors</a:t>
            </a:r>
          </a:p>
          <a:p>
            <a:pPr marL="730929" lvl="1" indent="-365465">
              <a:lnSpc>
                <a:spcPts val="4739"/>
              </a:lnSpc>
              <a:buFont typeface="Arial"/>
              <a:buChar char="•"/>
            </a:pPr>
            <a:r>
              <a:rPr lang="en-US" sz="3385">
                <a:solidFill>
                  <a:srgbClr val="2B1511"/>
                </a:solidFill>
                <a:latin typeface="HK Grotesk Medium"/>
              </a:rPr>
              <a:t>Living &amp; Learning Committees</a:t>
            </a:r>
          </a:p>
          <a:p>
            <a:pPr>
              <a:lnSpc>
                <a:spcPts val="4739"/>
              </a:lnSpc>
            </a:pPr>
            <a:r>
              <a:rPr lang="en-US" sz="3385">
                <a:solidFill>
                  <a:srgbClr val="2B1511"/>
                </a:solidFill>
                <a:latin typeface="HK Grotesk Medium"/>
              </a:rPr>
              <a:t>       (House Committees)</a:t>
            </a:r>
          </a:p>
          <a:p>
            <a:pPr>
              <a:lnSpc>
                <a:spcPts val="4739"/>
              </a:lnSpc>
            </a:pPr>
            <a:endParaRPr lang="en-US" sz="3385">
              <a:solidFill>
                <a:srgbClr val="2B1511"/>
              </a:solidFill>
              <a:latin typeface="HK Grotesk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5848" y="369993"/>
            <a:ext cx="17692152" cy="2538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9"/>
              </a:lnSpc>
            </a:pPr>
            <a:r>
              <a:rPr lang="en-US" sz="7306">
                <a:solidFill>
                  <a:srgbClr val="184ADF"/>
                </a:solidFill>
                <a:latin typeface="Open Sans Extra Bold"/>
              </a:rPr>
              <a:t>How Do We Get Students As An Office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41709" y="3450581"/>
            <a:ext cx="4640315" cy="54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00000"/>
                </a:solidFill>
                <a:latin typeface="HK Grotesk Medium Bold Italics"/>
              </a:rPr>
              <a:t>And Connect With: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90854" y="3193724"/>
            <a:ext cx="464031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K Grotesk Medium Bold Italics"/>
              </a:rPr>
              <a:t> We mainly rely 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66493" y="4365664"/>
            <a:ext cx="5615531" cy="469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266" lvl="1" indent="-361633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000000"/>
                </a:solidFill>
                <a:latin typeface="HK Grotesk Medium"/>
              </a:rPr>
              <a:t>Christian Communities</a:t>
            </a:r>
          </a:p>
          <a:p>
            <a:pPr marL="723266" lvl="1" indent="-361633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000000"/>
                </a:solidFill>
                <a:latin typeface="HK Grotesk Medium"/>
              </a:rPr>
              <a:t>Clubs and Societies</a:t>
            </a:r>
          </a:p>
          <a:p>
            <a:pPr marL="723266" lvl="1" indent="-361633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000000"/>
                </a:solidFill>
                <a:latin typeface="HK Grotesk Medium"/>
              </a:rPr>
              <a:t>Students Representive Council </a:t>
            </a:r>
          </a:p>
          <a:p>
            <a:pPr marL="723266" lvl="1" indent="-361633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000000"/>
                </a:solidFill>
                <a:latin typeface="HK Grotesk Medium"/>
              </a:rPr>
              <a:t>Class Representatives</a:t>
            </a:r>
          </a:p>
          <a:p>
            <a:pPr marL="723266" lvl="1" indent="-361633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000000"/>
                </a:solidFill>
                <a:latin typeface="HK Grotesk Medium"/>
              </a:rPr>
              <a:t>Student Interns</a:t>
            </a:r>
          </a:p>
          <a:p>
            <a:pPr marL="723266" lvl="1" indent="-361633">
              <a:lnSpc>
                <a:spcPts val="4690"/>
              </a:lnSpc>
              <a:buFont typeface="Arial"/>
              <a:buChar char="•"/>
            </a:pPr>
            <a:r>
              <a:rPr lang="en-US" sz="3350">
                <a:solidFill>
                  <a:srgbClr val="000000"/>
                </a:solidFill>
                <a:latin typeface="HK Grotesk Medium"/>
              </a:rPr>
              <a:t>International Students</a:t>
            </a:r>
          </a:p>
          <a:p>
            <a:pPr>
              <a:lnSpc>
                <a:spcPts val="4690"/>
              </a:lnSpc>
            </a:pPr>
            <a:endParaRPr lang="en-US" sz="3350">
              <a:solidFill>
                <a:srgbClr val="000000"/>
              </a:solidFill>
              <a:latin typeface="HK Grotesk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5398" y="5742649"/>
            <a:ext cx="15351513" cy="1535151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E1E1">
                <a:alpha val="2470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15398" y="5143500"/>
            <a:ext cx="1746039" cy="174603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E1E1">
                <a:alpha val="2470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5398" y="2915468"/>
            <a:ext cx="10542080" cy="5626411"/>
            <a:chOff x="0" y="0"/>
            <a:chExt cx="5636416" cy="30082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36416" cy="3008210"/>
            </a:xfrm>
            <a:custGeom>
              <a:avLst/>
              <a:gdLst/>
              <a:ahLst/>
              <a:cxnLst/>
              <a:rect l="l" t="t" r="r" b="b"/>
              <a:pathLst>
                <a:path w="5636416" h="3008210">
                  <a:moveTo>
                    <a:pt x="0" y="0"/>
                  </a:moveTo>
                  <a:lnTo>
                    <a:pt x="5636416" y="0"/>
                  </a:lnTo>
                  <a:lnTo>
                    <a:pt x="5636416" y="3008210"/>
                  </a:lnTo>
                  <a:lnTo>
                    <a:pt x="0" y="3008210"/>
                  </a:lnTo>
                  <a:close/>
                </a:path>
              </a:pathLst>
            </a:custGeom>
            <a:solidFill>
              <a:srgbClr val="F4F5F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3311" r="13311"/>
          <a:stretch>
            <a:fillRect/>
          </a:stretch>
        </p:blipFill>
        <p:spPr>
          <a:xfrm>
            <a:off x="11150706" y="2820044"/>
            <a:ext cx="6932140" cy="70893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872601" y="120927"/>
            <a:ext cx="11656491" cy="2048946"/>
            <a:chOff x="0" y="0"/>
            <a:chExt cx="15541988" cy="273192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5541988" cy="162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184ADF"/>
                  </a:solidFill>
                  <a:latin typeface="Anton"/>
                </a:rPr>
                <a:t>Who Visits the CCDU?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093752"/>
              <a:ext cx="15541988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5475" y="2696219"/>
            <a:ext cx="10432587" cy="73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0066" lvl="1" indent="-365033" algn="just">
              <a:lnSpc>
                <a:spcPts val="5376"/>
              </a:lnSpc>
              <a:buFont typeface="Arial"/>
              <a:buChar char="•"/>
            </a:pPr>
            <a:r>
              <a:rPr lang="en-US" sz="3381">
                <a:solidFill>
                  <a:srgbClr val="000000"/>
                </a:solidFill>
                <a:latin typeface="HK Grotesk Medium"/>
              </a:rPr>
              <a:t>Registered students, graduates and prospective students</a:t>
            </a:r>
          </a:p>
          <a:p>
            <a:pPr marL="730066" lvl="1" indent="-365033" algn="just">
              <a:lnSpc>
                <a:spcPts val="5376"/>
              </a:lnSpc>
              <a:buFont typeface="Arial"/>
              <a:buChar char="•"/>
            </a:pPr>
            <a:r>
              <a:rPr lang="en-US" sz="3381">
                <a:solidFill>
                  <a:srgbClr val="000000"/>
                </a:solidFill>
                <a:latin typeface="HK Grotesk Medium"/>
              </a:rPr>
              <a:t>Any one wishing to talk and wishing to be listened to</a:t>
            </a:r>
          </a:p>
          <a:p>
            <a:pPr marL="730066" lvl="1" indent="-365033" algn="just">
              <a:lnSpc>
                <a:spcPts val="5376"/>
              </a:lnSpc>
              <a:buFont typeface="Arial"/>
              <a:buChar char="•"/>
            </a:pPr>
            <a:r>
              <a:rPr lang="en-US" sz="3381">
                <a:solidFill>
                  <a:srgbClr val="000000"/>
                </a:solidFill>
                <a:latin typeface="HK Grotesk Medium"/>
              </a:rPr>
              <a:t>Anyone with a concern, an issue or a problem, big or small.</a:t>
            </a:r>
          </a:p>
          <a:p>
            <a:pPr marL="730066" lvl="1" indent="-365033" algn="just">
              <a:lnSpc>
                <a:spcPts val="5376"/>
              </a:lnSpc>
              <a:buFont typeface="Arial"/>
              <a:buChar char="•"/>
            </a:pPr>
            <a:r>
              <a:rPr lang="en-US" sz="3381">
                <a:solidFill>
                  <a:srgbClr val="000000"/>
                </a:solidFill>
                <a:latin typeface="HK Grotesk Medium"/>
              </a:rPr>
              <a:t>Come in for counselling as individuals or as a group</a:t>
            </a:r>
          </a:p>
          <a:p>
            <a:pPr marL="730066" lvl="1" indent="-365033" algn="just">
              <a:lnSpc>
                <a:spcPts val="5376"/>
              </a:lnSpc>
              <a:buFont typeface="Arial"/>
              <a:buChar char="•"/>
            </a:pPr>
            <a:r>
              <a:rPr lang="en-US" sz="3381">
                <a:solidFill>
                  <a:srgbClr val="000000"/>
                </a:solidFill>
                <a:latin typeface="HK Grotesk Medium"/>
              </a:rPr>
              <a:t>You can come to seek for information or knowledge  on anything- we do refer for information and help for information that is not available with us.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65770"/>
            <a:ext cx="17602540" cy="949456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2933" r="18433"/>
          <a:stretch>
            <a:fillRect/>
          </a:stretch>
        </p:blipFill>
        <p:spPr>
          <a:xfrm>
            <a:off x="12320221" y="1028700"/>
            <a:ext cx="5556288" cy="856870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72079" y="440178"/>
            <a:ext cx="11548142" cy="3808589"/>
            <a:chOff x="0" y="0"/>
            <a:chExt cx="15397523" cy="5078119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5397523" cy="3903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00"/>
                </a:lnSpc>
              </a:pPr>
              <a:r>
                <a:rPr lang="en-US" sz="8000" spc="400">
                  <a:solidFill>
                    <a:srgbClr val="184ADF"/>
                  </a:solidFill>
                  <a:latin typeface="Anton"/>
                </a:rPr>
                <a:t>PEER COUNSELLORS AND EDUCATORS (PCE)</a:t>
              </a:r>
            </a:p>
            <a:p>
              <a:pPr algn="l">
                <a:lnSpc>
                  <a:spcPts val="2470"/>
                </a:lnSpc>
              </a:pPr>
              <a:endParaRPr lang="en-US" sz="8000" spc="400">
                <a:solidFill>
                  <a:srgbClr val="184ADF"/>
                </a:solidFill>
                <a:latin typeface="Anto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378984"/>
              <a:ext cx="15347235" cy="69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2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877546" y="1029736"/>
            <a:ext cx="410454" cy="989563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9">
                <a:alpha val="6980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17758812" y="9052035"/>
            <a:ext cx="646886" cy="411491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9">
                <a:alpha val="6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-5400000">
            <a:off x="11672817" y="1029218"/>
            <a:ext cx="647922" cy="646886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9">
                <a:alpha val="6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11673335" y="8934857"/>
            <a:ext cx="647922" cy="646886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9">
                <a:alpha val="69804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28700" y="2990261"/>
            <a:ext cx="11669833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HK Grotesk Medium"/>
              </a:rPr>
              <a:t>We coordinate the operations of the Peer Counsellors and Educators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HK Grotesk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4704126"/>
            <a:ext cx="10333972" cy="405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HK Grotesk Medium"/>
              </a:rPr>
              <a:t>•This is a group of student volunteers who commit themselves to the wellness of both themselves and other students who seek help with them</a:t>
            </a:r>
          </a:p>
          <a:p>
            <a:pPr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HK Grotesk Medium"/>
            </a:endParaRPr>
          </a:p>
          <a:p>
            <a:pPr>
              <a:lnSpc>
                <a:spcPts val="4620"/>
              </a:lnSpc>
            </a:pPr>
            <a:r>
              <a:rPr lang="en-US" sz="3200" dirty="0">
                <a:solidFill>
                  <a:srgbClr val="000000"/>
                </a:solidFill>
                <a:latin typeface="HK Grotesk Medium"/>
              </a:rPr>
              <a:t>•PCE involve themselves with counselling and education activities and are trained to handle issues at hand</a:t>
            </a:r>
          </a:p>
          <a:p>
            <a:pPr algn="r">
              <a:lnSpc>
                <a:spcPts val="4620"/>
              </a:lnSpc>
            </a:pPr>
            <a:endParaRPr lang="en-US" sz="1100" dirty="0">
              <a:solidFill>
                <a:srgbClr val="000000"/>
              </a:solidFill>
              <a:latin typeface="HK Grotesk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426</Words>
  <Application>Microsoft Office PowerPoint</Application>
  <PresentationFormat>Custom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Gidole</vt:lpstr>
      <vt:lpstr>Calibri</vt:lpstr>
      <vt:lpstr>Arial</vt:lpstr>
      <vt:lpstr>Open Sans</vt:lpstr>
      <vt:lpstr>League Spartan</vt:lpstr>
      <vt:lpstr>Open Sans Light</vt:lpstr>
      <vt:lpstr>Telegraf Bold</vt:lpstr>
      <vt:lpstr>HK Grotesk Medium</vt:lpstr>
      <vt:lpstr>Open Sans Extra Bold</vt:lpstr>
      <vt:lpstr>HK Grotesk Light</vt:lpstr>
      <vt:lpstr>HK Grotesk Medium Bold Italics</vt:lpstr>
      <vt:lpstr>Big Shoulders Display Bold</vt:lpstr>
      <vt:lpstr>Open Sans Light Bold</vt:lpstr>
      <vt:lpstr>Anton</vt:lpstr>
      <vt:lpstr>Bookman Old Style</vt:lpstr>
      <vt:lpstr>HK Grotesk Medium Bold</vt:lpstr>
      <vt:lpstr>HK Grotesk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2021-CCDU</dc:title>
  <dc:creator>User</dc:creator>
  <cp:lastModifiedBy>User</cp:lastModifiedBy>
  <cp:revision>5</cp:revision>
  <dcterms:created xsi:type="dcterms:W3CDTF">2006-08-16T00:00:00Z</dcterms:created>
  <dcterms:modified xsi:type="dcterms:W3CDTF">2021-10-25T06:12:03Z</dcterms:modified>
  <dc:identifier>DAEmxoX9oRc</dc:identifier>
</cp:coreProperties>
</file>